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859" r:id="rId2"/>
    <p:sldId id="986" r:id="rId3"/>
    <p:sldId id="991" r:id="rId4"/>
    <p:sldId id="998" r:id="rId5"/>
    <p:sldId id="992" r:id="rId6"/>
    <p:sldId id="987" r:id="rId7"/>
    <p:sldId id="993" r:id="rId8"/>
    <p:sldId id="994" r:id="rId9"/>
    <p:sldId id="999" r:id="rId10"/>
    <p:sldId id="1000" r:id="rId11"/>
    <p:sldId id="1007" r:id="rId12"/>
    <p:sldId id="995" r:id="rId13"/>
    <p:sldId id="1008" r:id="rId14"/>
    <p:sldId id="1001" r:id="rId15"/>
    <p:sldId id="1002" r:id="rId16"/>
    <p:sldId id="1003" r:id="rId17"/>
    <p:sldId id="1004" r:id="rId18"/>
    <p:sldId id="988" r:id="rId19"/>
    <p:sldId id="1006" r:id="rId20"/>
  </p:sldIdLst>
  <p:sldSz cx="1219041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DC369"/>
    <a:srgbClr val="009900"/>
    <a:srgbClr val="62812B"/>
    <a:srgbClr val="A0C83C"/>
    <a:srgbClr val="006C45"/>
    <a:srgbClr val="009B64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15" autoAdjust="0"/>
    <p:restoredTop sz="94606" autoAdjust="0"/>
  </p:normalViewPr>
  <p:slideViewPr>
    <p:cSldViewPr>
      <p:cViewPr varScale="1">
        <p:scale>
          <a:sx n="110" d="100"/>
          <a:sy n="110" d="100"/>
        </p:scale>
        <p:origin x="108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54"/>
    </p:cViewPr>
  </p:sorterViewPr>
  <p:notesViewPr>
    <p:cSldViewPr>
      <p:cViewPr varScale="1">
        <p:scale>
          <a:sx n="81" d="100"/>
          <a:sy n="81" d="100"/>
        </p:scale>
        <p:origin x="-387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6DD8E7-ADCF-4362-B87F-019A5BEFE471}" type="datetimeFigureOut">
              <a:rPr lang="zh-CN" altLang="en-US"/>
              <a:t>2025/6/30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A6677A-7160-4083-9553-F35DCC12160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738664"/>
          </a:xfrm>
        </p:spPr>
        <p:txBody>
          <a:bodyPr wrap="square">
            <a:spAutoFit/>
          </a:bodyPr>
          <a:lstStyle>
            <a:lvl1pPr marL="0" indent="0" algn="just">
              <a:lnSpc>
                <a:spcPct val="150000"/>
              </a:lnSpc>
              <a:spcBef>
                <a:spcPts val="0"/>
              </a:spcBef>
              <a:buFontTx/>
              <a:buNone/>
              <a:tabLst>
                <a:tab pos="5645150" algn="l"/>
                <a:tab pos="9862820" algn="l"/>
              </a:tabLst>
              <a:defRPr sz="2800" b="0"/>
            </a:lvl1pPr>
            <a:lvl2pPr marL="457200" indent="0">
              <a:buFontTx/>
              <a:buNone/>
              <a:defRPr sz="2800" b="1"/>
            </a:lvl2pPr>
            <a:lvl3pPr marL="914400" indent="0">
              <a:buFontTx/>
              <a:buNone/>
              <a:defRPr sz="2800" b="1"/>
            </a:lvl3pPr>
            <a:lvl4pPr marL="1371600" indent="0">
              <a:buFontTx/>
              <a:buNone/>
              <a:defRPr sz="2800" b="1"/>
            </a:lvl4pPr>
            <a:lvl5pPr marL="1828800" indent="0">
              <a:buFontTx/>
              <a:buNone/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文本框 5"/>
          <p:cNvSpPr txBox="1"/>
          <p:nvPr userDrawn="1"/>
        </p:nvSpPr>
        <p:spPr>
          <a:xfrm>
            <a:off x="5951190" y="-27384"/>
            <a:ext cx="592425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实验班提优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训练一年级上册英语译林版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12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12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A251CE3-0789-4FE2-9BCC-68528F2EDFEB}" type="datetimeFigureOut">
              <a:rPr lang="zh-CN" altLang="en-US"/>
              <a:t>2025/6/30</a:t>
            </a:fld>
            <a:endParaRPr lang="zh-CN" altLang="en-US"/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013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2E4B378-20BA-44D9-BD0B-51CDB6E9541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0" y="1820431"/>
            <a:ext cx="12192000" cy="2283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600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Unit 8  Put on your </a:t>
            </a:r>
            <a:r>
              <a:rPr lang="en-US" altLang="zh-CN" sz="6000" smtClean="0">
                <a:solidFill>
                  <a:srgbClr val="70AD47">
                    <a:lumMod val="75000"/>
                  </a:srgbClr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coat</a:t>
            </a:r>
          </a:p>
          <a:p>
            <a:pPr algn="ctr" eaLnBrk="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smtClean="0">
                <a:solidFill>
                  <a:prstClr val="black"/>
                </a:solidFill>
                <a:cs typeface="Times New Roman" panose="02020603050405020304" pitchFamily="18" charset="0"/>
              </a:rPr>
              <a:t>Period </a:t>
            </a:r>
            <a:r>
              <a:rPr lang="en-US" altLang="zh-CN" sz="4000">
                <a:solidFill>
                  <a:prstClr val="black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sz="4000">
                <a:solidFill>
                  <a:prstClr val="black"/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prstClr val="black"/>
                </a:solidFill>
                <a:cs typeface="Times New Roman" panose="02020603050405020304" pitchFamily="18" charset="0"/>
              </a:rPr>
              <a:t>Story time</a:t>
            </a:r>
            <a:endParaRPr lang="zh-CN" altLang="en-US" sz="4000" dirty="0">
              <a:solidFill>
                <a:prstClr val="black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089317"/>
            <a:ext cx="11485848" cy="3323987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 请用你的火眼金睛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找出不同类的单词。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coat	B. cold	C. sweater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endParaRPr lang="en-US" altLang="zh-CN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banana	B. beanie	C.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scarf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1"/>
          <p:cNvSpPr txBox="1">
            <a:spLocks/>
          </p:cNvSpPr>
          <p:nvPr/>
        </p:nvSpPr>
        <p:spPr bwMode="auto">
          <a:xfrm>
            <a:off x="586022" y="2332037"/>
            <a:ext cx="112698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选项分别是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外衣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毛衣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，为表示服装的名词；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寒冷的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，是表示天气状况的形容词。故选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586022" y="4348261"/>
            <a:ext cx="112698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选项分别是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小便帽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围巾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，为服装类名词；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香蕉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，是水果。故选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638" y="184482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</a:rPr>
              <a:t>B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2638" y="3769876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</a:rPr>
              <a:t>A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70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250176"/>
            <a:ext cx="11485848" cy="267765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teddy	B. yummy	C. puppy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endParaRPr lang="en-US" altLang="zh-CN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667250" algn="l"/>
                <a:tab pos="771207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look	B. nice	C. cold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3"/>
          <p:cNvSpPr txBox="1">
            <a:spLocks/>
          </p:cNvSpPr>
          <p:nvPr/>
        </p:nvSpPr>
        <p:spPr bwMode="auto">
          <a:xfrm>
            <a:off x="586022" y="1892956"/>
            <a:ext cx="112698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选项分别是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泰迪熊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小狗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，为玩具和动物名词；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美味的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，是形容词。故选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内容占位符 4"/>
          <p:cNvSpPr txBox="1">
            <a:spLocks/>
          </p:cNvSpPr>
          <p:nvPr/>
        </p:nvSpPr>
        <p:spPr bwMode="auto">
          <a:xfrm>
            <a:off x="559734" y="3861048"/>
            <a:ext cx="112698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选项分别是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好的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寒冷的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，为形容词；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，是动词。故选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9890" y="1375272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mtClean="0"/>
              <a:t>B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2638" y="328498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90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574" y="2507999"/>
            <a:ext cx="11089232" cy="1152128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710619"/>
            <a:ext cx="11485848" cy="2031325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 为下列图片选择相对应的句子或对话。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A. Put on your coat.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It’s cold. Put on your scarf.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OK.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 Put on your beanie.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D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This sweater is nice.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BS02.eps" descr="id:214749033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60855" y="1037633"/>
            <a:ext cx="7822584" cy="735183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582" y="3789040"/>
            <a:ext cx="10849822" cy="230425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02382" y="544522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</a:rPr>
              <a:t>D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9022" y="5445224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</a:rPr>
              <a:t>B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1350" y="544522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</a:rPr>
              <a:t>C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75390" y="5445224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>
                <a:ea typeface="楷体" panose="02010609060101010101" pitchFamily="49" charset="-122"/>
              </a:rPr>
              <a:t>A</a:t>
            </a:r>
            <a:endParaRPr lang="zh-CN" altLang="en-US" sz="2800" b="1" kern="10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35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60854" y="1046341"/>
            <a:ext cx="11485848" cy="5262979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图片表示一件毛衣。选项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这件毛衣很好看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，与图片相符，故选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图片表示一条围巾。选项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天冷了。戴上你的围巾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好的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，与图片相符，故选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图片表示一顶小便帽。选项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戴上你的小便帽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，与图片相符，故选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图片表示一件外套。选项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穿上你的外套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，与图片相符，故选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61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034152"/>
            <a:ext cx="11485848" cy="1303177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五、 给单词排排队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组成完整的句子。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在车厢内填序号和标点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cold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ef80.jpg" descr="id:214749579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50590" y="2564904"/>
            <a:ext cx="8217931" cy="18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8862" y="3284984"/>
            <a:ext cx="5396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cs typeface="宋体" panose="02010600030101010101" pitchFamily="2" charset="-122"/>
              </a:rPr>
              <a:t>③</a:t>
            </a:r>
            <a:r>
              <a:rPr lang="en-US" altLang="zh-CN" smtClean="0">
                <a:cs typeface="宋体" panose="02010600030101010101" pitchFamily="2" charset="-122"/>
              </a:rPr>
              <a:t>            </a:t>
            </a:r>
            <a:r>
              <a:rPr lang="zh-CN" altLang="zh-CN" smtClean="0">
                <a:cs typeface="宋体" panose="02010600030101010101" pitchFamily="2" charset="-122"/>
              </a:rPr>
              <a:t>②</a:t>
            </a:r>
            <a:r>
              <a:rPr lang="en-US" altLang="zh-CN" smtClean="0">
                <a:cs typeface="宋体" panose="02010600030101010101" pitchFamily="2" charset="-122"/>
              </a:rPr>
              <a:t>                </a:t>
            </a:r>
            <a:r>
              <a:rPr lang="zh-CN" altLang="zh-CN" smtClean="0">
                <a:cs typeface="宋体" panose="02010600030101010101" pitchFamily="2" charset="-122"/>
              </a:rPr>
              <a:t>①</a:t>
            </a:r>
            <a:r>
              <a:rPr lang="en-US" altLang="zh-CN" smtClean="0">
                <a:cs typeface="宋体" panose="02010600030101010101" pitchFamily="2" charset="-122"/>
              </a:rPr>
              <a:t>                </a:t>
            </a:r>
            <a:r>
              <a:rPr lang="en-US" altLang="zh-CN" smtClean="0">
                <a:ea typeface="楷体" panose="02010609060101010101" pitchFamily="49" charset="-122"/>
              </a:rPr>
              <a:t>. </a:t>
            </a:r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06574" y="4430079"/>
            <a:ext cx="1148584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根据所给词汇、标点以及句首字母大写规则可知，句意为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天气寒冷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指代天气。故正确排列为：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③②①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41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250176"/>
            <a:ext cx="11485848" cy="65684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beanie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Put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ef81.jpg" descr="id:214749580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6574" y="2132856"/>
            <a:ext cx="8338185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1845" y="2708920"/>
            <a:ext cx="5936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cs typeface="宋体" panose="02010600030101010101" pitchFamily="2" charset="-122"/>
              </a:rPr>
              <a:t>③</a:t>
            </a:r>
            <a:r>
              <a:rPr lang="en-US" altLang="zh-CN" smtClean="0">
                <a:cs typeface="宋体" panose="02010600030101010101" pitchFamily="2" charset="-122"/>
              </a:rPr>
              <a:t>            </a:t>
            </a:r>
            <a:r>
              <a:rPr lang="zh-CN" altLang="zh-CN" smtClean="0">
                <a:cs typeface="宋体" panose="02010600030101010101" pitchFamily="2" charset="-122"/>
              </a:rPr>
              <a:t>①</a:t>
            </a:r>
            <a:r>
              <a:rPr lang="en-US" altLang="zh-CN" smtClean="0">
                <a:cs typeface="宋体" panose="02010600030101010101" pitchFamily="2" charset="-122"/>
              </a:rPr>
              <a:t>           </a:t>
            </a:r>
            <a:r>
              <a:rPr lang="zh-CN" altLang="zh-CN" smtClean="0">
                <a:cs typeface="宋体" panose="02010600030101010101" pitchFamily="2" charset="-122"/>
              </a:rPr>
              <a:t>④</a:t>
            </a:r>
            <a:r>
              <a:rPr lang="en-US" altLang="zh-CN" smtClean="0">
                <a:cs typeface="宋体" panose="02010600030101010101" pitchFamily="2" charset="-122"/>
              </a:rPr>
              <a:t>           </a:t>
            </a:r>
            <a:r>
              <a:rPr lang="zh-CN" altLang="zh-CN" smtClean="0">
                <a:cs typeface="宋体" panose="02010600030101010101" pitchFamily="2" charset="-122"/>
              </a:rPr>
              <a:t>②</a:t>
            </a:r>
            <a:r>
              <a:rPr lang="en-US" altLang="zh-CN" smtClean="0">
                <a:cs typeface="宋体" panose="02010600030101010101" pitchFamily="2" charset="-122"/>
              </a:rPr>
              <a:t>             </a:t>
            </a:r>
            <a:r>
              <a:rPr lang="en-US" altLang="zh-CN" smtClean="0">
                <a:ea typeface="楷体" panose="02010609060101010101" pitchFamily="49" charset="-122"/>
              </a:rPr>
              <a:t>.</a:t>
            </a:r>
            <a:endParaRPr lang="zh-CN" altLang="en-US"/>
          </a:p>
        </p:txBody>
      </p:sp>
      <p:sp>
        <p:nvSpPr>
          <p:cNvPr id="5" name="内容占位符 3"/>
          <p:cNvSpPr txBox="1">
            <a:spLocks/>
          </p:cNvSpPr>
          <p:nvPr/>
        </p:nvSpPr>
        <p:spPr bwMode="auto">
          <a:xfrm>
            <a:off x="360854" y="3709999"/>
            <a:ext cx="1148584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根据所给词汇、标点以及句首字母大写规则可知，句意为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戴上你的小便帽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。故正确排列为：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③①④②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22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394192"/>
            <a:ext cx="11485848" cy="65684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at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my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Look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scarf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ef82.jpg" descr="id:214749581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34566" y="2276872"/>
            <a:ext cx="8321675" cy="1521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8782" y="2780928"/>
            <a:ext cx="60260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cs typeface="宋体" panose="02010600030101010101" pitchFamily="2" charset="-122"/>
              </a:rPr>
              <a:t>③</a:t>
            </a:r>
            <a:r>
              <a:rPr lang="en-US" altLang="zh-CN" smtClean="0">
                <a:cs typeface="宋体" panose="02010600030101010101" pitchFamily="2" charset="-122"/>
              </a:rPr>
              <a:t>            </a:t>
            </a:r>
            <a:r>
              <a:rPr lang="zh-CN" altLang="zh-CN" smtClean="0">
                <a:cs typeface="宋体" panose="02010600030101010101" pitchFamily="2" charset="-122"/>
              </a:rPr>
              <a:t>①</a:t>
            </a:r>
            <a:r>
              <a:rPr lang="en-US" altLang="zh-CN" smtClean="0">
                <a:cs typeface="宋体" panose="02010600030101010101" pitchFamily="2" charset="-122"/>
              </a:rPr>
              <a:t>           </a:t>
            </a:r>
            <a:r>
              <a:rPr lang="zh-CN" altLang="zh-CN" smtClean="0">
                <a:cs typeface="宋体" panose="02010600030101010101" pitchFamily="2" charset="-122"/>
              </a:rPr>
              <a:t>②</a:t>
            </a:r>
            <a:r>
              <a:rPr lang="en-US" altLang="zh-CN" smtClean="0">
                <a:cs typeface="宋体" panose="02010600030101010101" pitchFamily="2" charset="-122"/>
              </a:rPr>
              <a:t>            </a:t>
            </a:r>
            <a:r>
              <a:rPr lang="zh-CN" altLang="zh-CN" smtClean="0">
                <a:cs typeface="宋体" panose="02010600030101010101" pitchFamily="2" charset="-122"/>
              </a:rPr>
              <a:t>④</a:t>
            </a:r>
            <a:r>
              <a:rPr lang="en-US" altLang="zh-CN" smtClean="0">
                <a:cs typeface="宋体" panose="02010600030101010101" pitchFamily="2" charset="-122"/>
              </a:rPr>
              <a:t>             </a:t>
            </a:r>
            <a:r>
              <a:rPr lang="en-US" altLang="zh-CN" smtClean="0">
                <a:ea typeface="楷体" panose="02010609060101010101" pitchFamily="49" charset="-122"/>
              </a:rPr>
              <a:t>.</a:t>
            </a:r>
            <a:endParaRPr lang="zh-CN" altLang="en-US"/>
          </a:p>
        </p:txBody>
      </p:sp>
      <p:sp>
        <p:nvSpPr>
          <p:cNvPr id="5" name="内容占位符 4"/>
          <p:cNvSpPr txBox="1">
            <a:spLocks/>
          </p:cNvSpPr>
          <p:nvPr/>
        </p:nvSpPr>
        <p:spPr bwMode="auto">
          <a:xfrm>
            <a:off x="360854" y="3854015"/>
            <a:ext cx="1148584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根据所给词汇、标点以及句首字母大写规则可知，句意为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看我的围巾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故正确排列为：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19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034152"/>
            <a:ext cx="11485848" cy="65684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this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sweater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ef83.jpg" descr="id:214749581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6574" y="1844824"/>
            <a:ext cx="8826500" cy="1613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4806" y="2420888"/>
            <a:ext cx="6476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mtClean="0">
                <a:cs typeface="宋体" panose="02010600030101010101" pitchFamily="2" charset="-122"/>
              </a:rPr>
              <a:t>②</a:t>
            </a:r>
            <a:r>
              <a:rPr lang="en-US" altLang="zh-CN" smtClean="0">
                <a:cs typeface="宋体" panose="02010600030101010101" pitchFamily="2" charset="-122"/>
              </a:rPr>
              <a:t>            </a:t>
            </a:r>
            <a:r>
              <a:rPr lang="zh-CN" altLang="zh-CN" smtClean="0">
                <a:cs typeface="宋体" panose="02010600030101010101" pitchFamily="2" charset="-122"/>
              </a:rPr>
              <a:t>①</a:t>
            </a:r>
            <a:r>
              <a:rPr lang="en-US" altLang="zh-CN" smtClean="0">
                <a:cs typeface="宋体" panose="02010600030101010101" pitchFamily="2" charset="-122"/>
              </a:rPr>
              <a:t>             </a:t>
            </a:r>
            <a:r>
              <a:rPr lang="zh-CN" altLang="zh-CN" smtClean="0">
                <a:cs typeface="宋体" panose="02010600030101010101" pitchFamily="2" charset="-122"/>
              </a:rPr>
              <a:t>④</a:t>
            </a:r>
            <a:r>
              <a:rPr lang="en-US" altLang="zh-CN" smtClean="0">
                <a:cs typeface="宋体" panose="02010600030101010101" pitchFamily="2" charset="-122"/>
              </a:rPr>
              <a:t>             </a:t>
            </a:r>
            <a:r>
              <a:rPr lang="zh-CN" altLang="zh-CN" smtClean="0">
                <a:cs typeface="宋体" panose="02010600030101010101" pitchFamily="2" charset="-122"/>
              </a:rPr>
              <a:t>③</a:t>
            </a:r>
            <a:r>
              <a:rPr lang="en-US" altLang="zh-CN" smtClean="0">
                <a:cs typeface="宋体" panose="02010600030101010101" pitchFamily="2" charset="-122"/>
              </a:rPr>
              <a:t>            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/>
          </a:p>
        </p:txBody>
      </p:sp>
      <p:sp>
        <p:nvSpPr>
          <p:cNvPr id="5" name="内容占位符 5"/>
          <p:cNvSpPr txBox="1">
            <a:spLocks/>
          </p:cNvSpPr>
          <p:nvPr/>
        </p:nvSpPr>
        <p:spPr bwMode="auto">
          <a:xfrm>
            <a:off x="360854" y="3565983"/>
            <a:ext cx="1148584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spcAft>
                <a:spcPts val="0"/>
              </a:spcAft>
            </a:pP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根据所给词汇、标点以及句首字母大写规则可知，句意为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这是你的毛衣吗</a:t>
            </a:r>
            <a:r>
              <a:rPr lang="en-US" altLang="zh-CN" b="1" smtClean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。故正确排列为：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②①④③</a:t>
            </a: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14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904" y="2593782"/>
            <a:ext cx="7776864" cy="576064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844824"/>
            <a:ext cx="11485848" cy="1303177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六、 选择合适的句子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完成对话。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algn="ctr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A. Put on your scarf.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Put on your coat.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BS03.eps" descr="id:214749040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96081" y="980728"/>
            <a:ext cx="10955710" cy="775194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/>
          <a:stretch>
            <a:fillRect/>
          </a:stretch>
        </p:blipFill>
        <p:spPr>
          <a:xfrm>
            <a:off x="334566" y="3356992"/>
            <a:ext cx="11688445" cy="22866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75126" y="357301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楷体" panose="02010609060101010101" pitchFamily="49" charset="-122"/>
              </a:rPr>
              <a:t>B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1310" y="38418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</a:rPr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58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360854" y="1687448"/>
            <a:ext cx="11485848" cy="2677656"/>
          </a:xfrm>
        </p:spPr>
        <p:txBody>
          <a:bodyPr/>
          <a:lstStyle/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由图片中女孩穿外衣和女孩的回答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好的，爸爸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可知，爸爸让她穿上外衣。故选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.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由图片中女孩戴围巾和女孩的回答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好的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可知，左侧的女士让女孩戴上围巾。故选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3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6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355448"/>
              </p:ext>
            </p:extLst>
          </p:nvPr>
        </p:nvGraphicFramePr>
        <p:xfrm>
          <a:off x="334566" y="2132856"/>
          <a:ext cx="11521280" cy="2745322"/>
        </p:xfrm>
        <a:graphic>
          <a:graphicData uri="http://schemas.openxmlformats.org/drawingml/2006/table">
            <a:tbl>
              <a:tblPr firstRow="1" firstCol="1" bandRow="1"/>
              <a:tblGrid>
                <a:gridCol w="1152128">
                  <a:extLst>
                    <a:ext uri="{9D8B030D-6E8A-4147-A177-3AD203B41FA5}">
                      <a16:colId xmlns:a16="http://schemas.microsoft.com/office/drawing/2014/main" val="1861667195"/>
                    </a:ext>
                  </a:extLst>
                </a:gridCol>
                <a:gridCol w="10369152">
                  <a:extLst>
                    <a:ext uri="{9D8B030D-6E8A-4147-A177-3AD203B41FA5}">
                      <a16:colId xmlns:a16="http://schemas.microsoft.com/office/drawing/2014/main" val="10291716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单词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3C9"/>
                    </a:solidFill>
                  </a:tcPr>
                </a:tc>
                <a:tc>
                  <a:txBody>
                    <a:bodyPr/>
                    <a:lstStyle/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your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你的，你们的　　　</a:t>
                      </a:r>
                      <a:r>
                        <a:rPr lang="en-US" alt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coat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外套，外衣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oh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哦，啊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cold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冷的，寒冷的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	scarf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围巾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    beanie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小便帽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sweater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毛衣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6913683"/>
                  </a:ext>
                </a:extLst>
              </a:tr>
              <a:tr h="825082">
                <a:tc>
                  <a:txBody>
                    <a:bodyPr/>
                    <a:lstStyle/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短语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3C9"/>
                    </a:solidFill>
                  </a:tcPr>
                </a:tc>
                <a:tc>
                  <a:txBody>
                    <a:bodyPr/>
                    <a:lstStyle/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put on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穿上，戴上　　　　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your scarf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你的围巾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117018"/>
                  </a:ext>
                </a:extLst>
              </a:tr>
            </a:tbl>
          </a:graphicData>
        </a:graphic>
      </p:graphicFrame>
      <p:pic>
        <p:nvPicPr>
          <p:cNvPr id="3" name="25目标8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325940" y="1582946"/>
            <a:ext cx="11529906" cy="54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848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087308"/>
              </p:ext>
            </p:extLst>
          </p:nvPr>
        </p:nvGraphicFramePr>
        <p:xfrm>
          <a:off x="334566" y="1412776"/>
          <a:ext cx="11521279" cy="4525963"/>
        </p:xfrm>
        <a:graphic>
          <a:graphicData uri="http://schemas.openxmlformats.org/drawingml/2006/table">
            <a:tbl>
              <a:tblPr firstRow="1" firstCol="1" bandRow="1"/>
              <a:tblGrid>
                <a:gridCol w="504056">
                  <a:extLst>
                    <a:ext uri="{9D8B030D-6E8A-4147-A177-3AD203B41FA5}">
                      <a16:colId xmlns:a16="http://schemas.microsoft.com/office/drawing/2014/main" val="1040607279"/>
                    </a:ext>
                  </a:extLst>
                </a:gridCol>
                <a:gridCol w="11017223">
                  <a:extLst>
                    <a:ext uri="{9D8B030D-6E8A-4147-A177-3AD203B41FA5}">
                      <a16:colId xmlns:a16="http://schemas.microsoft.com/office/drawing/2014/main" val="3481609536"/>
                    </a:ext>
                  </a:extLst>
                </a:gridCol>
              </a:tblGrid>
              <a:tr h="4525963">
                <a:tc>
                  <a:txBody>
                    <a:bodyPr/>
                    <a:lstStyle/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核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心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句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3C9"/>
                    </a:solidFill>
                  </a:tcPr>
                </a:tc>
                <a:tc>
                  <a:txBody>
                    <a:bodyPr/>
                    <a:lstStyle/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 Oh, it’s cold.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哦，真冷。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隶书" panose="02010509060101010101" pitchFamily="49" charset="-122"/>
                          <a:cs typeface="Times New Roman" panose="02020603050405020304" pitchFamily="18" charset="0"/>
                        </a:rPr>
                        <a:t>提醒</a:t>
                      </a:r>
                      <a:r>
                        <a:rPr lang="zh-CN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描述天气情况，可以用句型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表示天气状况的形容词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来表示。例如：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It’s hot today.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今天天气炎热。　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It’s rainy in summer.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夏季多雨。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Put on your coat, Lingling.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玲玲，穿上你的外套。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Yes, Mum.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好的，妈妈</a:t>
                      </a:r>
                      <a:r>
                        <a:rPr lang="zh-CN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664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327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402843"/>
              </p:ext>
            </p:extLst>
          </p:nvPr>
        </p:nvGraphicFramePr>
        <p:xfrm>
          <a:off x="334566" y="1340768"/>
          <a:ext cx="11521279" cy="4032448"/>
        </p:xfrm>
        <a:graphic>
          <a:graphicData uri="http://schemas.openxmlformats.org/drawingml/2006/table">
            <a:tbl>
              <a:tblPr firstRow="1" firstCol="1" bandRow="1"/>
              <a:tblGrid>
                <a:gridCol w="720080">
                  <a:extLst>
                    <a:ext uri="{9D8B030D-6E8A-4147-A177-3AD203B41FA5}">
                      <a16:colId xmlns:a16="http://schemas.microsoft.com/office/drawing/2014/main" val="1040607279"/>
                    </a:ext>
                  </a:extLst>
                </a:gridCol>
                <a:gridCol w="10801199">
                  <a:extLst>
                    <a:ext uri="{9D8B030D-6E8A-4147-A177-3AD203B41FA5}">
                      <a16:colId xmlns:a16="http://schemas.microsoft.com/office/drawing/2014/main" val="3481609536"/>
                    </a:ext>
                  </a:extLst>
                </a:gridCol>
              </a:tblGrid>
              <a:tr h="4032448">
                <a:tc>
                  <a:txBody>
                    <a:bodyPr/>
                    <a:lstStyle/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核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心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句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3C9"/>
                    </a:solidFill>
                  </a:tcPr>
                </a:tc>
                <a:tc>
                  <a:txBody>
                    <a:bodyPr/>
                    <a:lstStyle/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 Put on your scarf, Teddy.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泰迪熊，戴上你的围巾。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隶书" panose="02010509060101010101" pitchFamily="49" charset="-122"/>
                          <a:cs typeface="Times New Roman" panose="02020603050405020304" pitchFamily="18" charset="0"/>
                        </a:rPr>
                        <a:t>提醒</a:t>
                      </a:r>
                      <a:r>
                        <a:rPr lang="zh-CN" sz="2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表达让对方穿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戴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上某物，用句型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Put on your ...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，意为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穿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戴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上你的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。这是一个祈使句，可以用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Yes./OK./All right.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等来回答。例如：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Put on your sweater, Wang Bing.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穿上你的毛衣，王兵。</a:t>
                      </a: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Yes, Dad.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好的，爸爸。</a:t>
                      </a:r>
                    </a:p>
                  </a:txBody>
                  <a:tcPr marL="36266" marR="36266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6645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3154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068077"/>
              </p:ext>
            </p:extLst>
          </p:nvPr>
        </p:nvGraphicFramePr>
        <p:xfrm>
          <a:off x="334566" y="1844824"/>
          <a:ext cx="11521280" cy="3200400"/>
        </p:xfrm>
        <a:graphic>
          <a:graphicData uri="http://schemas.openxmlformats.org/drawingml/2006/table">
            <a:tbl>
              <a:tblPr firstRow="1" firstCol="1" bandRow="1"/>
              <a:tblGrid>
                <a:gridCol w="720080">
                  <a:extLst>
                    <a:ext uri="{9D8B030D-6E8A-4147-A177-3AD203B41FA5}">
                      <a16:colId xmlns:a16="http://schemas.microsoft.com/office/drawing/2014/main" val="1412780936"/>
                    </a:ext>
                  </a:extLst>
                </a:gridCol>
                <a:gridCol w="10801200">
                  <a:extLst>
                    <a:ext uri="{9D8B030D-6E8A-4147-A177-3AD203B41FA5}">
                      <a16:colId xmlns:a16="http://schemas.microsoft.com/office/drawing/2014/main" val="25191922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必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学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语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ctr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法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3C9"/>
                    </a:solidFill>
                  </a:tcPr>
                </a:tc>
                <a:tc>
                  <a:txBody>
                    <a:bodyPr/>
                    <a:lstStyle/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能够掌握服装类单词：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coat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scarf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beanie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sweater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能够用句型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It’s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表示天气状况的形容词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简单地谈论天气。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能够用句型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Put on ...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表达让对方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穿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戴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上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……”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。例如：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Put on your scarf, Liu Tao.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戴上你的围巾，刘涛。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635" algn="just" hangingPunct="0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050665" algn="l"/>
                          <a:tab pos="693102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：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OK, Mum. 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好的，妈妈。</a:t>
                      </a:r>
                      <a:endParaRPr lang="zh-CN" sz="16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8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2895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009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772816"/>
            <a:ext cx="11485848" cy="1303177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 听录音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圈出与所听内容相符的图片的序号。</a:t>
            </a:r>
            <a:endParaRPr lang="zh-CN" altLang="zh-CN" sz="16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mtClean="0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mtClean="0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BS01.eps" descr="id:214749022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0854" y="980728"/>
            <a:ext cx="11453495" cy="655320"/>
          </a:xfrm>
          <a:prstGeom prst="rect">
            <a:avLst/>
          </a:prstGeom>
        </p:spPr>
      </p:pic>
      <p:pic>
        <p:nvPicPr>
          <p:cNvPr id="4" name="cz92.jpg" descr="id:2147495643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342678" y="2492896"/>
            <a:ext cx="1270000" cy="1774190"/>
          </a:xfrm>
          <a:prstGeom prst="rect">
            <a:avLst/>
          </a:prstGeom>
        </p:spPr>
      </p:pic>
      <p:pic>
        <p:nvPicPr>
          <p:cNvPr id="5" name="cz93.jpg" descr="id:214749565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862958" y="2564904"/>
            <a:ext cx="1713230" cy="1403985"/>
          </a:xfrm>
          <a:prstGeom prst="rect">
            <a:avLst/>
          </a:prstGeom>
        </p:spPr>
      </p:pic>
      <p:pic>
        <p:nvPicPr>
          <p:cNvPr id="6" name="r282.jpg" descr="id:214749565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175326" y="2492896"/>
            <a:ext cx="1488440" cy="1524000"/>
          </a:xfrm>
          <a:prstGeom prst="rect">
            <a:avLst/>
          </a:prstGeom>
        </p:spPr>
      </p:pic>
      <p:pic>
        <p:nvPicPr>
          <p:cNvPr id="7" name="r283.jpg" descr="id:214749566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0343678" y="2348880"/>
            <a:ext cx="1493520" cy="17195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8582" y="4221088"/>
            <a:ext cx="15082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D028C"/>
                </a:solidFill>
                <a:ea typeface="楷体" panose="02010609060101010101" pitchFamily="49" charset="-122"/>
              </a:rPr>
              <a:t>It’s cold.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5246" y="4273932"/>
            <a:ext cx="26372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D028C"/>
                </a:solidFill>
                <a:ea typeface="楷体" panose="02010609060101010101" pitchFamily="49" charset="-122"/>
              </a:rPr>
              <a:t>This is a beanie.</a:t>
            </a:r>
            <a:endParaRPr lang="zh-CN" altLang="en-US"/>
          </a:p>
        </p:txBody>
      </p:sp>
      <p:sp>
        <p:nvSpPr>
          <p:cNvPr id="10" name="椭圆 9"/>
          <p:cNvSpPr/>
          <p:nvPr/>
        </p:nvSpPr>
        <p:spPr bwMode="auto">
          <a:xfrm>
            <a:off x="3142878" y="2492896"/>
            <a:ext cx="504056" cy="648072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9551590" y="2564904"/>
            <a:ext cx="504056" cy="648072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82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1960902"/>
            <a:ext cx="11485848" cy="65684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mtClean="0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mtClean="0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	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B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cz94.jpg" descr="id:214749567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42678" y="1897668"/>
            <a:ext cx="1778458" cy="1512168"/>
          </a:xfrm>
          <a:prstGeom prst="rect">
            <a:avLst/>
          </a:prstGeom>
        </p:spPr>
      </p:pic>
      <p:pic>
        <p:nvPicPr>
          <p:cNvPr id="4" name="cz95.jpg" descr="id:214749567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4078982" y="2041684"/>
            <a:ext cx="1861375" cy="1530771"/>
          </a:xfrm>
          <a:prstGeom prst="rect">
            <a:avLst/>
          </a:prstGeom>
        </p:spPr>
      </p:pic>
      <p:pic>
        <p:nvPicPr>
          <p:cNvPr id="5" name="cz96.jpg" descr="id:214749568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391350" y="1897668"/>
            <a:ext cx="1381415" cy="1548843"/>
          </a:xfrm>
          <a:prstGeom prst="rect">
            <a:avLst/>
          </a:prstGeom>
        </p:spPr>
      </p:pic>
      <p:pic>
        <p:nvPicPr>
          <p:cNvPr id="6" name="cz97.jpg" descr="id:214749569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0343678" y="2041684"/>
            <a:ext cx="1220896" cy="122089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6574" y="3553852"/>
            <a:ext cx="33175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D028C"/>
                </a:solidFill>
                <a:ea typeface="楷体" panose="02010609060101010101" pitchFamily="49" charset="-122"/>
              </a:rPr>
              <a:t>Put on your sweater.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5246" y="3553852"/>
            <a:ext cx="31181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D028C"/>
                </a:solidFill>
                <a:ea typeface="楷体" panose="02010609060101010101" pitchFamily="49" charset="-122"/>
              </a:rPr>
              <a:t>My mum can cook.</a:t>
            </a:r>
            <a:endParaRPr lang="zh-CN" altLang="en-US"/>
          </a:p>
        </p:txBody>
      </p:sp>
      <p:sp>
        <p:nvSpPr>
          <p:cNvPr id="9" name="椭圆 8"/>
          <p:cNvSpPr/>
          <p:nvPr/>
        </p:nvSpPr>
        <p:spPr bwMode="auto">
          <a:xfrm>
            <a:off x="766614" y="2113692"/>
            <a:ext cx="504056" cy="648072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9479582" y="2113692"/>
            <a:ext cx="504056" cy="648072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5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2104918"/>
            <a:ext cx="11485848" cy="65684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en-US" altLang="zh-CN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  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     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mtClean="0">
                <a:solidFill>
                  <a:srgbClr val="F36B64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mtClean="0">
                <a:solidFill>
                  <a:srgbClr val="F36B64"/>
                </a:solidFill>
                <a:latin typeface="宋体" panose="02010600030101010101" pitchFamily="2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	 </a:t>
            </a:r>
            <a:r>
              <a:rPr lang="en-US" altLang="zh-CN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 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cz98.jpg" descr="id:214749569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342678" y="2041684"/>
            <a:ext cx="1255438" cy="1368152"/>
          </a:xfrm>
          <a:prstGeom prst="rect">
            <a:avLst/>
          </a:prstGeom>
        </p:spPr>
      </p:pic>
      <p:pic>
        <p:nvPicPr>
          <p:cNvPr id="4" name="cz99.jpg" descr="id:214749570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718942" y="1983044"/>
            <a:ext cx="1236220" cy="1210768"/>
          </a:xfrm>
          <a:prstGeom prst="rect">
            <a:avLst/>
          </a:prstGeom>
        </p:spPr>
      </p:pic>
      <p:pic>
        <p:nvPicPr>
          <p:cNvPr id="5" name="cz100.jpg" descr="id:214749571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743278" y="1895399"/>
            <a:ext cx="1127661" cy="1442429"/>
          </a:xfrm>
          <a:prstGeom prst="rect">
            <a:avLst/>
          </a:prstGeom>
        </p:spPr>
      </p:pic>
      <p:pic>
        <p:nvPicPr>
          <p:cNvPr id="6" name="cz101.jpg" descr="id:214749572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9551590" y="1825660"/>
            <a:ext cx="1700581" cy="144606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582" y="3462680"/>
            <a:ext cx="25591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D028C"/>
                </a:solidFill>
                <a:ea typeface="楷体" panose="02010609060101010101" pitchFamily="49" charset="-122"/>
              </a:rPr>
              <a:t>A teddy, please.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5206" y="3481844"/>
            <a:ext cx="28777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ED028C"/>
                </a:solidFill>
                <a:ea typeface="楷体" panose="02010609060101010101" pitchFamily="49" charset="-122"/>
              </a:rPr>
              <a:t>Look at my scarf.</a:t>
            </a:r>
            <a:endParaRPr lang="zh-CN" altLang="en-US"/>
          </a:p>
        </p:txBody>
      </p:sp>
      <p:sp>
        <p:nvSpPr>
          <p:cNvPr id="9" name="椭圆 8"/>
          <p:cNvSpPr/>
          <p:nvPr/>
        </p:nvSpPr>
        <p:spPr bwMode="auto">
          <a:xfrm>
            <a:off x="766614" y="2257708"/>
            <a:ext cx="504056" cy="648072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6239222" y="2257708"/>
            <a:ext cx="504056" cy="648072"/>
          </a:xfrm>
          <a:prstGeom prst="ellipse">
            <a:avLst/>
          </a:prstGeom>
          <a:noFill/>
          <a:ln w="19050" algn="ctr">
            <a:solidFill>
              <a:srgbClr val="FF0000"/>
            </a:solidFill>
            <a:miter lim="800000"/>
          </a:ln>
        </p:spPr>
        <p:txBody>
          <a:bodyPr vert="horz" wrap="none" lIns="91440" tIns="45720" rIns="91440" bIns="45720" numCol="1" rtlCol="0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endParaRPr lang="zh-CN" altLang="en-US" sz="2800" kern="1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52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60854" y="746120"/>
            <a:ext cx="11485848" cy="656846"/>
          </a:xfrm>
        </p:spPr>
        <p:txBody>
          <a:bodyPr/>
          <a:lstStyle/>
          <a:p>
            <a:pPr indent="635" hangingPunct="0">
              <a:spcAft>
                <a:spcPts val="0"/>
              </a:spcAft>
              <a:tabLst>
                <a:tab pos="4050665" algn="l"/>
                <a:tab pos="6931025" algn="l"/>
              </a:tabLst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 听录音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根据所听内容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</a:t>
            </a:r>
            <a:endParaRPr lang="zh-CN" altLang="zh-CN" sz="160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622" y="4334825"/>
            <a:ext cx="10801200" cy="2190519"/>
          </a:xfrm>
          <a:prstGeom prst="rect">
            <a:avLst/>
          </a:prstGeom>
        </p:spPr>
      </p:pic>
      <p:sp>
        <p:nvSpPr>
          <p:cNvPr id="4" name="内容占位符 1"/>
          <p:cNvSpPr txBox="1">
            <a:spLocks/>
          </p:cNvSpPr>
          <p:nvPr/>
        </p:nvSpPr>
        <p:spPr bwMode="auto">
          <a:xfrm>
            <a:off x="360854" y="1340768"/>
            <a:ext cx="11485848" cy="3037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spAutoFit/>
          </a:bodyPr>
          <a:lstStyle>
            <a:lvl1pPr marL="0" indent="0" algn="just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5645150" algn="l"/>
                <a:tab pos="9862820" algn="l"/>
              </a:tabLst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0">
              <a:lnSpc>
                <a:spcPct val="140000"/>
              </a:lnSpc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b="1" smtClean="0">
                <a:solidFill>
                  <a:srgbClr val="ED028C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G</a:t>
            </a:r>
            <a:r>
              <a:rPr lang="zh-CN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Is this your beanie</a:t>
            </a:r>
            <a:r>
              <a:rPr lang="zh-CN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B</a:t>
            </a:r>
            <a:r>
              <a:rPr lang="zh-CN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Yes.</a:t>
            </a:r>
            <a:endParaRPr lang="zh-CN" altLang="zh-CN" sz="13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0">
              <a:lnSpc>
                <a:spcPct val="140000"/>
              </a:lnSpc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 smtClean="0">
                <a:solidFill>
                  <a:srgbClr val="ED028C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Your sweater is nice.</a:t>
            </a:r>
            <a:endParaRPr lang="zh-CN" altLang="zh-CN" sz="13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0">
              <a:lnSpc>
                <a:spcPct val="140000"/>
              </a:lnSpc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b="1" smtClean="0">
                <a:solidFill>
                  <a:srgbClr val="ED028C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Look at my coat.</a:t>
            </a:r>
            <a:endParaRPr lang="zh-CN" altLang="zh-CN" sz="13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0">
              <a:lnSpc>
                <a:spcPct val="140000"/>
              </a:lnSpc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b="1" smtClean="0">
                <a:solidFill>
                  <a:srgbClr val="ED028C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Put on your scarf.</a:t>
            </a:r>
            <a:endParaRPr lang="zh-CN" altLang="zh-CN" sz="13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0">
              <a:lnSpc>
                <a:spcPct val="140000"/>
              </a:lnSpc>
              <a:spcAft>
                <a:spcPts val="0"/>
              </a:spcAft>
            </a:pP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b="1" smtClean="0">
                <a:solidFill>
                  <a:srgbClr val="ED028C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b="1" smtClean="0">
                <a:solidFill>
                  <a:srgbClr val="ED028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It is cold.</a:t>
            </a:r>
            <a:endParaRPr lang="zh-CN" altLang="zh-CN" sz="13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86694" y="6004036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</a:rPr>
              <a:t>4 </a:t>
            </a: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4926" y="6002124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</a:rPr>
              <a:t>3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190" y="602128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</a:rPr>
              <a:t>5 </a:t>
            </a: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7454" y="6021288"/>
            <a:ext cx="45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mtClean="0">
                <a:ea typeface="楷体" panose="02010609060101010101" pitchFamily="49" charset="-122"/>
              </a:rPr>
              <a:t>1 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99556" y="6021288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ea typeface="楷体" panose="02010609060101010101" pitchFamily="49" charset="-122"/>
              </a:rPr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61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003300"/>
          </a:solidFill>
          <a:miter lim="800000"/>
        </a:ln>
      </a:spPr>
      <a:bodyPr vert="horz" wrap="none" lIns="91440" tIns="45720" rIns="91440" bIns="45720" numCol="1" rtlCol="0" anchor="ctr" anchorCtr="0" compatLnSpc="1">
        <a:spAutoFit/>
      </a:bodyPr>
      <a:lstStyle>
        <a:defPPr algn="just">
          <a:spcAft>
            <a:spcPts val="0"/>
          </a:spcAft>
          <a:defRPr sz="2800" kern="100" dirty="0" smtClean="0">
            <a:solidFill>
              <a:srgbClr val="FF0000"/>
            </a:solidFill>
          </a:defRPr>
        </a:defPPr>
      </a:lst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2800" b="1" kern="100">
            <a:solidFill>
              <a:srgbClr val="FF0000"/>
            </a:solidFill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1215</Words>
  <Application>Microsoft Office PowerPoint</Application>
  <PresentationFormat>自定义</PresentationFormat>
  <Paragraphs>97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楷体</vt:lpstr>
      <vt:lpstr>隶书</vt:lpstr>
      <vt:lpstr>宋体</vt:lpstr>
      <vt:lpstr>Arial</vt:lpstr>
      <vt:lpstr>Calibri</vt:lpstr>
      <vt:lpstr>Times New Roman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金状元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陈丽：15106785299</dc:creator>
  <cp:lastModifiedBy>Microsoft</cp:lastModifiedBy>
  <cp:revision>346</cp:revision>
  <dcterms:created xsi:type="dcterms:W3CDTF">2020-11-06T05:24:00Z</dcterms:created>
  <dcterms:modified xsi:type="dcterms:W3CDTF">2025-06-30T07:19:40Z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